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73" r:id="rId4"/>
    <p:sldId id="264" r:id="rId5"/>
    <p:sldId id="266" r:id="rId6"/>
    <p:sldId id="267" r:id="rId7"/>
    <p:sldId id="280" r:id="rId8"/>
    <p:sldId id="282" r:id="rId9"/>
    <p:sldId id="262" r:id="rId10"/>
    <p:sldId id="274" r:id="rId11"/>
    <p:sldId id="275" r:id="rId12"/>
    <p:sldId id="276" r:id="rId13"/>
    <p:sldId id="277" r:id="rId14"/>
    <p:sldId id="278" r:id="rId15"/>
    <p:sldId id="257" r:id="rId16"/>
    <p:sldId id="269" r:id="rId17"/>
    <p:sldId id="268" r:id="rId18"/>
    <p:sldId id="272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AB3B3-7D45-4DC9-B458-C6251858F74D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32B78-68F6-4C12-8E2B-B4BC29DA5F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4826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9BED8-4764-425F-AD7E-12A5D8383563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CF23B-1BC0-4F1A-8645-FF4A849C5F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5775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C4F8F-A4BE-4506-96FB-A7746D9F17EF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A4B1A-CE77-4516-8B28-DF0AE1F773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98140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9C7D7-C04D-4458-8B00-052FFE19018A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E1984-DF72-44C8-B1A8-8E56FBB48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5726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1A74A-101B-41B7-9AEB-C4B0343ED312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D07AA-6B58-4DAC-9E50-AC211185F3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3800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6C404-BD72-499D-90B7-5C20FBF380FC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72B69-0EC0-4F7F-AA39-E8CFF32800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1166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AEC81-6D1A-4AC7-952F-E787004D719F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3301A-3637-4DF8-AD34-57EDDD2399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82206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BFB64-9DA7-4966-9C7A-81A01B61E45E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EA645-503F-4A4E-BFDA-2E7FEB21FB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39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7EDE3-2B81-4947-8376-3AD51F75586D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9D25F-3AFC-4273-862B-E0EED3AD88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2476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77AD2-FC0D-4778-A56D-4FC9F8034A33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064A2-A965-406D-9492-415F417E7A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7806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CD5F2-A3FF-41B3-9FBC-A23B50C37725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CF4F3-326B-4CAE-B00D-AD02DE1189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043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FC1509-B6F2-4E5A-8126-4236AB2AF8DF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3B7900D-8720-48DC-81AE-9E774DAC3B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hyperlink" Target="http://go.mail.ru/frame.html?imgurl=http://www.santana.ru/cat.file/lisa/lisa1-1+.jpg&amp;pageurl=http://www.santana.ru/cat1/lisa1/lisa1-1.htm&amp;id=20401381&amp;iid=4&amp;imgwidth=800&amp;imgheight=443&amp;imgsize=310028&amp;images_links=b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850" y="188913"/>
            <a:ext cx="8496300" cy="6553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1"/>
                </a:solidFill>
              </a:rPr>
              <a:t> «Школа права»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 smtClean="0">
                <a:solidFill>
                  <a:schemeClr val="tx1"/>
                </a:solidFill>
              </a:rPr>
              <a:t>«Финансовая </a:t>
            </a:r>
            <a:r>
              <a:rPr lang="ru-RU" sz="4400" b="1" i="1" dirty="0" smtClean="0">
                <a:solidFill>
                  <a:schemeClr val="tx1"/>
                </a:solidFill>
              </a:rPr>
              <a:t>грамотность» </a:t>
            </a:r>
            <a:endParaRPr lang="ru-RU" sz="4400" b="1" i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tx1"/>
                </a:solidFill>
              </a:rPr>
              <a:t>2 </a:t>
            </a:r>
            <a:r>
              <a:rPr lang="ru-RU" sz="2400" b="1" i="1" smtClean="0">
                <a:solidFill>
                  <a:schemeClr val="tx1"/>
                </a:solidFill>
              </a:rPr>
              <a:t>б класс</a:t>
            </a:r>
            <a:endParaRPr lang="ru-RU" sz="2400" b="1" i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ikirov.ru/files/1210/100527%20%D0%98%D0%B7%D1%8A%D1%8F%D1%82%D0%B8%D0%B5%2010%20%D1%80%D1%83%D0%B1%D0%BB%D0%B5%D0%B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00042"/>
            <a:ext cx="4832649" cy="21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ikirov.ru/files/1210/50_rublej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3571876"/>
            <a:ext cx="4981524" cy="2076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ikirov.ru/files/1210/100_rublej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4883304" cy="2140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ikirov.ru/files/1210/500rublej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3214686"/>
            <a:ext cx="4434616" cy="1921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ikirov.ru/files/1210/10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571480"/>
            <a:ext cx="4648530" cy="203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ikirov.ru/files/1210/50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3143248"/>
            <a:ext cx="4945812" cy="216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23850" y="188913"/>
            <a:ext cx="8496300" cy="6553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Умею ли 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распоряжаться деньгами?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00298" y="928670"/>
            <a:ext cx="4429156" cy="101566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   Деньги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 rot="2590887">
            <a:off x="4205560" y="2595573"/>
            <a:ext cx="3328061" cy="108122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7695182">
            <a:off x="1973968" y="2596785"/>
            <a:ext cx="2780424" cy="1099679"/>
          </a:xfrm>
          <a:prstGeom prst="rightArrow">
            <a:avLst>
              <a:gd name="adj1" fmla="val 43906"/>
              <a:gd name="adj2" fmla="val 50000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286380" y="4857760"/>
            <a:ext cx="3193375" cy="98488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Тратить</a:t>
            </a:r>
          </a:p>
          <a:p>
            <a:r>
              <a:rPr lang="ru-RU" dirty="0" smtClean="0"/>
              <a:t>(сколько есть, столько и трачу)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071538" y="4929198"/>
            <a:ext cx="2635273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Копить</a:t>
            </a:r>
          </a:p>
          <a:p>
            <a:r>
              <a:rPr lang="ru-RU" dirty="0" smtClean="0"/>
              <a:t>(копейка рубль бережёт)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850" y="188913"/>
            <a:ext cx="8496300" cy="6553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11560" y="332656"/>
            <a:ext cx="80648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Памятка.</a:t>
            </a:r>
            <a:endParaRPr lang="ru-RU" sz="2400" dirty="0"/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Старайтесь тратить деньги с</a:t>
            </a:r>
            <a:r>
              <a:rPr lang="ru-RU" sz="2400" dirty="0">
                <a:solidFill>
                  <a:srgbClr val="FF0000"/>
                </a:solidFill>
              </a:rPr>
              <a:t> умом</a:t>
            </a:r>
            <a:r>
              <a:rPr lang="ru-RU" sz="2400" dirty="0"/>
              <a:t>!  Родители зарабатывают деньги свои трудом.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Учитесь отличать «потребности» от «желаний». Первые, обычно, менее затратные, чем желания.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Заведите </a:t>
            </a:r>
            <a:r>
              <a:rPr lang="ru-RU" sz="2400" dirty="0">
                <a:solidFill>
                  <a:srgbClr val="FF0000"/>
                </a:solidFill>
              </a:rPr>
              <a:t>копилку</a:t>
            </a:r>
            <a:r>
              <a:rPr lang="ru-RU" sz="2400" dirty="0"/>
              <a:t> и вносите в нее сдачу от своих покупок. Так вы сможете накопить сбережения.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Когда вы идете за покупками, то старайтесь выбрать те товары, в которых  </a:t>
            </a:r>
            <a:r>
              <a:rPr lang="ru-RU" sz="2400" dirty="0">
                <a:solidFill>
                  <a:srgbClr val="FF0000"/>
                </a:solidFill>
              </a:rPr>
              <a:t>нуждаетесь. </a:t>
            </a:r>
            <a:r>
              <a:rPr lang="ru-RU" sz="2400" dirty="0"/>
              <a:t>Если  выберете сразу несколько товаров с одинаковыми функциями, то научитесь сравнивать цены и делать грамотный выбор.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rgbClr val="FF0000"/>
                </a:solidFill>
              </a:rPr>
              <a:t>Запомните</a:t>
            </a:r>
            <a:r>
              <a:rPr lang="ru-RU" sz="2400" dirty="0">
                <a:solidFill>
                  <a:srgbClr val="FF0000"/>
                </a:solidFill>
              </a:rPr>
              <a:t>, </a:t>
            </a:r>
            <a:r>
              <a:rPr lang="ru-RU" sz="2400" dirty="0"/>
              <a:t>что финансовая грамотность играет огромную роль в вашем будущем и вашей независимости!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850" y="188913"/>
            <a:ext cx="8496300" cy="6553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91857" y="1566083"/>
            <a:ext cx="38164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Это крупный магазин,</a:t>
            </a:r>
          </a:p>
          <a:p>
            <a:r>
              <a:rPr lang="ru-RU" sz="2400" dirty="0"/>
              <a:t>У него не счесть витрин.</a:t>
            </a:r>
          </a:p>
          <a:p>
            <a:r>
              <a:rPr lang="ru-RU" sz="2400" dirty="0"/>
              <a:t>Всё найдётся на прилавке - </a:t>
            </a:r>
          </a:p>
          <a:p>
            <a:r>
              <a:rPr lang="ru-RU" sz="2400" dirty="0"/>
              <a:t>От одежды до булавки. </a:t>
            </a:r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ru-RU" sz="2400" dirty="0"/>
          </a:p>
          <a:p>
            <a:r>
              <a:rPr lang="ru-RU" sz="2400" dirty="0"/>
              <a:t>Мебель, хлеб и огурцы</a:t>
            </a:r>
          </a:p>
          <a:p>
            <a:r>
              <a:rPr lang="ru-RU" sz="2400" dirty="0"/>
              <a:t>Продают нам </a:t>
            </a:r>
            <a:r>
              <a:rPr lang="ru-RU" sz="2400" dirty="0" smtClean="0"/>
              <a:t>…</a:t>
            </a:r>
            <a:endParaRPr lang="ru-RU" sz="2400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735576" y="1566083"/>
            <a:ext cx="410445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Всё, что в жизни продаётся,</a:t>
            </a:r>
          </a:p>
          <a:p>
            <a:r>
              <a:rPr lang="ru-RU" sz="2400" dirty="0"/>
              <a:t>Одинаково зовётся:</a:t>
            </a:r>
          </a:p>
          <a:p>
            <a:r>
              <a:rPr lang="ru-RU" sz="2400" dirty="0"/>
              <a:t>И крупа и самовар</a:t>
            </a:r>
          </a:p>
          <a:p>
            <a:r>
              <a:rPr lang="ru-RU" sz="2400" dirty="0"/>
              <a:t>Называются </a:t>
            </a:r>
            <a:r>
              <a:rPr lang="ru-RU" sz="2400" dirty="0" smtClean="0"/>
              <a:t>…</a:t>
            </a:r>
            <a:endParaRPr lang="en-US" sz="2400" dirty="0" smtClean="0"/>
          </a:p>
          <a:p>
            <a:endParaRPr lang="en-US" sz="2400" dirty="0"/>
          </a:p>
          <a:p>
            <a:endParaRPr lang="ru-RU" sz="2400" dirty="0"/>
          </a:p>
          <a:p>
            <a:r>
              <a:rPr lang="ru-RU" sz="2400" dirty="0"/>
              <a:t>Сколько купили вы колбасы,</a:t>
            </a:r>
          </a:p>
          <a:p>
            <a:r>
              <a:rPr lang="ru-RU" sz="2400" dirty="0"/>
              <a:t>Стрелкой покажут вам точно </a:t>
            </a:r>
            <a:r>
              <a:rPr lang="ru-RU" sz="2400" dirty="0" smtClean="0"/>
              <a:t>…</a:t>
            </a:r>
            <a:endParaRPr lang="ru-RU" sz="2400" dirty="0"/>
          </a:p>
          <a:p>
            <a:r>
              <a:rPr lang="ru-RU" sz="2400" dirty="0"/>
              <a:t> 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145819" y="3244334"/>
            <a:ext cx="2105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(Супермаркет</a:t>
            </a:r>
            <a:r>
              <a:rPr lang="ru-RU" dirty="0">
                <a:solidFill>
                  <a:srgbClr val="C00000"/>
                </a:solidFill>
              </a:rPr>
              <a:t>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99872" y="5167069"/>
            <a:ext cx="17703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(Продавцы)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092280" y="3059668"/>
            <a:ext cx="11388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(Товар)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661699" y="5024736"/>
            <a:ext cx="10534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(Весы)</a:t>
            </a:r>
          </a:p>
        </p:txBody>
      </p:sp>
    </p:spTree>
    <p:extLst>
      <p:ext uri="{BB962C8B-B14F-4D97-AF65-F5344CB8AC3E}">
        <p14:creationId xmlns="" xmlns:p14="http://schemas.microsoft.com/office/powerpoint/2010/main" val="87197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850" y="188913"/>
            <a:ext cx="8496300" cy="6553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363819" y="1701774"/>
            <a:ext cx="30963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Люди ходят на базар</a:t>
            </a:r>
          </a:p>
          <a:p>
            <a:r>
              <a:rPr lang="ru-RU" sz="2400" dirty="0"/>
              <a:t>Там дешевле весь … </a:t>
            </a:r>
            <a:endParaRPr lang="en-US" sz="2400" dirty="0" smtClean="0"/>
          </a:p>
          <a:p>
            <a:endParaRPr lang="en-US" sz="2400" dirty="0"/>
          </a:p>
          <a:p>
            <a:r>
              <a:rPr lang="ru-RU" sz="2400" dirty="0"/>
              <a:t> </a:t>
            </a:r>
          </a:p>
          <a:p>
            <a:r>
              <a:rPr lang="ru-RU" sz="2400" dirty="0" smtClean="0"/>
              <a:t>И </a:t>
            </a:r>
            <a:r>
              <a:rPr lang="ru-RU" sz="2400" dirty="0"/>
              <a:t>врачу, и акробату</a:t>
            </a:r>
          </a:p>
          <a:p>
            <a:r>
              <a:rPr lang="ru-RU" sz="2400" dirty="0"/>
              <a:t>Выдают за труд … </a:t>
            </a:r>
            <a:r>
              <a:rPr lang="ru-RU" dirty="0"/>
              <a:t>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6726" y="1701774"/>
            <a:ext cx="43924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За сметану, хлеб и сыр</a:t>
            </a:r>
          </a:p>
          <a:p>
            <a:r>
              <a:rPr lang="ru-RU" sz="2400" dirty="0" smtClean="0"/>
              <a:t>В кассе чек пробьёт …</a:t>
            </a:r>
          </a:p>
          <a:p>
            <a:endParaRPr lang="ru-RU" sz="2400" dirty="0" smtClean="0"/>
          </a:p>
          <a:p>
            <a:endParaRPr lang="en-US" sz="2400" dirty="0" smtClean="0"/>
          </a:p>
          <a:p>
            <a:r>
              <a:rPr lang="ru-RU" sz="2400" dirty="0" smtClean="0"/>
              <a:t>В фирме прибыль он считает,</a:t>
            </a:r>
          </a:p>
          <a:p>
            <a:r>
              <a:rPr lang="ru-RU" sz="2400" dirty="0" smtClean="0"/>
              <a:t>Всем зарплату начисляет.</a:t>
            </a:r>
          </a:p>
          <a:p>
            <a:r>
              <a:rPr lang="ru-RU" sz="2400" dirty="0" smtClean="0"/>
              <a:t>И считать ему не лень</a:t>
            </a:r>
          </a:p>
          <a:p>
            <a:r>
              <a:rPr lang="ru-RU" sz="2400" dirty="0" smtClean="0"/>
              <a:t>Все налоги целый день. 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69474" y="2492896"/>
            <a:ext cx="12929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(Кассир)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508660" y="2539062"/>
            <a:ext cx="12205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(Товар).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4748762"/>
            <a:ext cx="1689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(Бухгалтер)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121782" y="4231372"/>
            <a:ext cx="1669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(Зарплату).</a:t>
            </a:r>
          </a:p>
        </p:txBody>
      </p:sp>
    </p:spTree>
    <p:extLst>
      <p:ext uri="{BB962C8B-B14F-4D97-AF65-F5344CB8AC3E}">
        <p14:creationId xmlns="" xmlns:p14="http://schemas.microsoft.com/office/powerpoint/2010/main" val="327297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5078" y="164650"/>
            <a:ext cx="8496300" cy="6553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Учитесь правильно </a:t>
            </a:r>
          </a:p>
          <a:p>
            <a:pPr algn="ctr"/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тратить</a:t>
            </a:r>
          </a:p>
          <a:p>
            <a:pPr algn="ctr"/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карманные деньги</a:t>
            </a: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8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259175"/>
            <a:ext cx="7879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="" xmlns:p14="http://schemas.microsoft.com/office/powerpoint/2010/main" val="90449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850" y="188913"/>
            <a:ext cx="8496300" cy="6553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/>
            <a:r>
              <a:rPr lang="ru-RU" sz="2800" b="1" dirty="0">
                <a:solidFill>
                  <a:schemeClr val="tx1"/>
                </a:solidFill>
              </a:rPr>
              <a:t>Финансовая грамотность</a:t>
            </a:r>
            <a:r>
              <a:rPr lang="ru-RU" sz="2800" dirty="0">
                <a:solidFill>
                  <a:schemeClr val="tx1"/>
                </a:solidFill>
              </a:rPr>
              <a:t> — это умение использовать знания и навыки для принятия правильных решений, связанных с деньгами и тратами.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85720" y="304800"/>
            <a:ext cx="8496300" cy="6553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/>
            <a:r>
              <a:rPr lang="ru-RU" sz="2800" dirty="0" smtClean="0"/>
              <a:t>. Ведь финансы — это не только наличные деньги, и денежные средства на счетах в банках, и чеки, и аккредитивы, и др.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1285860"/>
            <a:ext cx="62865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Финансы — это деньги. 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323850" y="188913"/>
            <a:ext cx="8496300" cy="6553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650" name="Rectangle 6"/>
          <p:cNvSpPr>
            <a:spLocks noGrp="1" noChangeArrowheads="1"/>
          </p:cNvSpPr>
          <p:nvPr>
            <p:ph type="title"/>
          </p:nvPr>
        </p:nvSpPr>
        <p:spPr>
          <a:xfrm>
            <a:off x="500063" y="142875"/>
            <a:ext cx="8229600" cy="774700"/>
          </a:xfrm>
        </p:spPr>
        <p:txBody>
          <a:bodyPr/>
          <a:lstStyle/>
          <a:p>
            <a:pPr algn="ctr" eaLnBrk="1" hangingPunct="1"/>
            <a:r>
              <a:rPr lang="ru-RU" altLang="ru-RU" sz="4000" b="1" smtClean="0">
                <a:solidFill>
                  <a:srgbClr val="5E0E38"/>
                </a:solidFill>
                <a:latin typeface="Comic Sans MS" pitchFamily="66" charset="0"/>
              </a:rPr>
              <a:t>Первые деньги на Земле</a:t>
            </a:r>
          </a:p>
        </p:txBody>
      </p:sp>
      <p:sp>
        <p:nvSpPr>
          <p:cNvPr id="27651" name="Rectangle 7"/>
          <p:cNvSpPr>
            <a:spLocks noGrp="1" noChangeArrowheads="1"/>
          </p:cNvSpPr>
          <p:nvPr>
            <p:ph sz="half" idx="1"/>
          </p:nvPr>
        </p:nvSpPr>
        <p:spPr>
          <a:xfrm>
            <a:off x="179388" y="2786063"/>
            <a:ext cx="8535987" cy="40719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dirty="0" smtClean="0">
                <a:latin typeface="Monotype Corsiva" pitchFamily="66" charset="0"/>
              </a:rPr>
              <a:t>     </a:t>
            </a:r>
            <a:r>
              <a:rPr lang="ru-RU" altLang="ru-RU" sz="2400" dirty="0" smtClean="0">
                <a:latin typeface="Comic Sans MS" pitchFamily="66" charset="0"/>
              </a:rPr>
              <a:t>Сушёная рыба             Буйвол              Раковины Каури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2400" dirty="0" smtClean="0">
                <a:latin typeface="Comic Sans MS" pitchFamily="66" charset="0"/>
              </a:rPr>
              <a:t>      (Исландия)               (Индия)                 (Приморье)</a:t>
            </a:r>
          </a:p>
          <a:p>
            <a:pPr eaLnBrk="1" hangingPunct="1">
              <a:buFont typeface="Wingdings" pitchFamily="2" charset="2"/>
              <a:buNone/>
            </a:pPr>
            <a:endParaRPr lang="ru-RU" altLang="ru-RU" sz="3200" dirty="0" smtClean="0">
              <a:latin typeface="Monotype Corsiva" pitchFamily="66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ru-RU" altLang="ru-RU" sz="3200" dirty="0" smtClean="0">
              <a:latin typeface="Monotype Corsiva" pitchFamily="66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altLang="ru-RU" sz="3200" dirty="0" smtClean="0">
                <a:latin typeface="Monotype Corsiva" pitchFamily="66" charset="0"/>
              </a:rPr>
              <a:t>    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3200" dirty="0" smtClean="0">
                <a:latin typeface="Monotype Corsiva" pitchFamily="66" charset="0"/>
              </a:rPr>
              <a:t>      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3200" dirty="0" smtClean="0">
                <a:latin typeface="Monotype Corsiva" pitchFamily="66" charset="0"/>
              </a:rPr>
              <a:t>    </a:t>
            </a:r>
            <a:r>
              <a:rPr lang="en-US" altLang="ru-RU" sz="3200" smtClean="0">
                <a:latin typeface="Monotype Corsiva" pitchFamily="66" charset="0"/>
              </a:rPr>
              <a:t>  </a:t>
            </a:r>
            <a:r>
              <a:rPr lang="ru-RU" altLang="ru-RU" sz="2400" smtClean="0">
                <a:latin typeface="Comic Sans MS" pitchFamily="66" charset="0"/>
              </a:rPr>
              <a:t>Соль (Африка)        Перья (Океания)     Чай (Китай)</a:t>
            </a:r>
          </a:p>
          <a:p>
            <a:pPr eaLnBrk="1" hangingPunct="1">
              <a:buFont typeface="Wingdings" pitchFamily="2" charset="2"/>
              <a:buNone/>
            </a:pPr>
            <a:endParaRPr lang="ru-RU" altLang="ru-RU" sz="3200" dirty="0" smtClean="0">
              <a:latin typeface="Monotype Corsiva" pitchFamily="66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ru-RU" altLang="ru-RU" sz="3200" dirty="0" smtClean="0">
              <a:latin typeface="Monotype Corsiva" pitchFamily="66" charset="0"/>
            </a:endParaRPr>
          </a:p>
        </p:txBody>
      </p:sp>
      <p:pic>
        <p:nvPicPr>
          <p:cNvPr id="27652" name="Picture 5" descr="C:\Users\Сталкер\Desktop\images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29000" y="1143000"/>
            <a:ext cx="2070100" cy="1643063"/>
          </a:xfrm>
        </p:spPr>
      </p:pic>
      <p:pic>
        <p:nvPicPr>
          <p:cNvPr id="27653" name="Picture 7" descr="C:\Users\Сталкер\Desktop\раковин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1071563"/>
            <a:ext cx="210502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9" descr="C:\Users\Сталкер\Desktop\images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285875"/>
            <a:ext cx="1790700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11" descr="C:\Users\Сталкер\Desktop\images (3) - копи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4000500"/>
            <a:ext cx="247650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12" descr="C:\Users\Сталкер\Desktop\images (4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214813"/>
            <a:ext cx="192722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Picture 13" descr="C:\Users\Сталкер\Desktop\images (5) - копия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4000500"/>
            <a:ext cx="2085975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6829039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323850" y="188913"/>
            <a:ext cx="8496300" cy="6553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42875"/>
            <a:ext cx="8229600" cy="1274763"/>
          </a:xfrm>
        </p:spPr>
        <p:txBody>
          <a:bodyPr/>
          <a:lstStyle/>
          <a:p>
            <a:r>
              <a:rPr lang="ru-RU" altLang="ru-RU" sz="4000" b="1" dirty="0">
                <a:solidFill>
                  <a:srgbClr val="5E0E38"/>
                </a:solidFill>
                <a:latin typeface="Comic Sans MS" pitchFamily="66" charset="0"/>
              </a:rPr>
              <a:t>П</a:t>
            </a:r>
            <a:r>
              <a:rPr lang="ru-RU" altLang="ru-RU" sz="4000" b="1" dirty="0" smtClean="0">
                <a:solidFill>
                  <a:srgbClr val="5E0E38"/>
                </a:solidFill>
                <a:latin typeface="Comic Sans MS" pitchFamily="66" charset="0"/>
              </a:rPr>
              <a:t>ервые деньги</a:t>
            </a:r>
            <a:r>
              <a:rPr lang="ru-RU" altLang="ru-RU" sz="4000" b="1" dirty="0" smtClean="0"/>
              <a:t> в русском государстве </a:t>
            </a:r>
            <a:endParaRPr lang="ru-RU" altLang="ru-RU" sz="4000" b="1" dirty="0" smtClean="0">
              <a:solidFill>
                <a:srgbClr val="5E0E38"/>
              </a:solidFill>
            </a:endParaRPr>
          </a:p>
        </p:txBody>
      </p:sp>
      <p:sp>
        <p:nvSpPr>
          <p:cNvPr id="29699" name="Rectangle 12"/>
          <p:cNvSpPr>
            <a:spLocks noGrp="1" noChangeArrowheads="1"/>
          </p:cNvSpPr>
          <p:nvPr>
            <p:ph sz="half" idx="1"/>
          </p:nvPr>
        </p:nvSpPr>
        <p:spPr>
          <a:xfrm>
            <a:off x="457200" y="1357313"/>
            <a:ext cx="8472488" cy="2143125"/>
          </a:xfrm>
        </p:spPr>
        <p:txBody>
          <a:bodyPr/>
          <a:lstStyle/>
          <a:p>
            <a:pPr eaLnBrk="1" hangingPunct="1"/>
            <a:r>
              <a:rPr lang="ru-RU" altLang="ru-RU" sz="3200" smtClean="0">
                <a:latin typeface="Comic Sans MS" pitchFamily="66" charset="0"/>
                <a:cs typeface="Arial" charset="0"/>
              </a:rPr>
              <a:t>Деньгами служили шкуры животных – песца, белки, соболя, куницы, которые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3200" smtClean="0">
                <a:latin typeface="Comic Sans MS" pitchFamily="66" charset="0"/>
                <a:cs typeface="Arial" charset="0"/>
              </a:rPr>
              <a:t>                     назывались куны.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650" y="2924175"/>
            <a:ext cx="3384550" cy="35290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sz="2400" dirty="0" smtClean="0"/>
              <a:t> </a:t>
            </a:r>
            <a:endParaRPr lang="ru-RU" altLang="ru-RU" sz="2400" dirty="0" smtClean="0">
              <a:solidFill>
                <a:schemeClr val="bg2"/>
              </a:solidFill>
              <a:latin typeface="Comic Sans MS" pitchFamily="66" charset="0"/>
            </a:endParaRPr>
          </a:p>
          <a:p>
            <a:pPr eaLnBrk="1" hangingPunct="1"/>
            <a:endParaRPr lang="ru-RU" altLang="ru-RU" sz="2400" dirty="0" smtClean="0">
              <a:solidFill>
                <a:schemeClr val="bg2"/>
              </a:solidFill>
            </a:endParaRPr>
          </a:p>
          <a:p>
            <a:pPr eaLnBrk="1" hangingPunct="1"/>
            <a:endParaRPr lang="ru-RU" altLang="ru-RU" sz="2400" dirty="0" smtClean="0">
              <a:solidFill>
                <a:schemeClr val="bg2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endParaRPr lang="ru-RU" altLang="ru-RU" sz="2400" dirty="0" smtClean="0">
              <a:latin typeface="Comic Sans MS" pitchFamily="66" charset="0"/>
            </a:endParaRPr>
          </a:p>
        </p:txBody>
      </p:sp>
      <p:pic>
        <p:nvPicPr>
          <p:cNvPr id="29701" name="Picture 8" descr="http://im4-tub.mail.ru/i?id=20401381&amp;tov=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35" y="2708920"/>
            <a:ext cx="2538139" cy="1404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5" descr="C:\D&amp;S\ЮРА\Мои документы\МАРИНА\КАРТИНКИ\животные\песец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6" y="2428875"/>
            <a:ext cx="1894880" cy="168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2" descr="C:\D&amp;S\ЮРА\Мои документы\МАРИНА\КАРТИНКИ\животные\белка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345" y="4404455"/>
            <a:ext cx="1661918" cy="202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4" descr="C:\D&amp;S\ЮРА\Мои документы\МАРИНА\КАРТИНКИ\животные\соболь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4" y="4500563"/>
            <a:ext cx="2864916" cy="195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Picture 3" descr="C:\D&amp;S\ЮРА\Мои документы\МАРИНА\КАРТИНКИ\животные\куница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56524"/>
            <a:ext cx="2323506" cy="188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545712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23850" y="188913"/>
            <a:ext cx="8496300" cy="6553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9634" name="Picture 4" descr="580114d5025a"/>
          <p:cNvPicPr>
            <a:picLocks noChangeAspect="1" noChangeArrowheads="1"/>
          </p:cNvPicPr>
          <p:nvPr/>
        </p:nvPicPr>
        <p:blipFill>
          <a:blip r:embed="rId2" cstate="print">
            <a:lum bright="28000" contrast="-32000"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025192"/>
            <a:ext cx="5394032" cy="396014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3607" y="333375"/>
            <a:ext cx="7416825" cy="15113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altLang="ru-RU" sz="2400" dirty="0" smtClean="0"/>
              <a:t>У многих народов в тропической Африке, Новой Гвинеи единицей ценности и платежа был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раб.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400" dirty="0" smtClean="0"/>
              <a:t>В качестве "денег" использовались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копья, собачьи зубы, куски известняка</a:t>
            </a:r>
            <a:r>
              <a:rPr lang="ru-RU" altLang="ru-RU" sz="2400" dirty="0" smtClean="0"/>
              <a:t> и даже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свиные хвостики. </a:t>
            </a:r>
          </a:p>
        </p:txBody>
      </p:sp>
      <p:pic>
        <p:nvPicPr>
          <p:cNvPr id="69636" name="Picture 8" descr="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683068"/>
            <a:ext cx="2025650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10" descr="pig_tail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36113">
            <a:off x="525626" y="2129727"/>
            <a:ext cx="1930232" cy="1177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389111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Откуда берутся деньги?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algn="ctr" eaLnBrk="1" hangingPunct="1">
              <a:buFont typeface="Arial" charset="0"/>
              <a:buNone/>
            </a:pPr>
            <a:r>
              <a:rPr lang="ru-RU" sz="4800" smtClean="0"/>
              <a:t>Куда тратятся деньги?</a:t>
            </a:r>
          </a:p>
          <a:p>
            <a:pPr algn="ctr" eaLnBrk="1" hangingPunct="1">
              <a:buFont typeface="Arial" charset="0"/>
              <a:buNone/>
            </a:pPr>
            <a:endParaRPr lang="ru-RU" smtClean="0"/>
          </a:p>
          <a:p>
            <a:pPr algn="ctr" eaLnBrk="1" hangingPunct="1">
              <a:buFont typeface="Arial" charset="0"/>
              <a:buNone/>
            </a:pPr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285860"/>
            <a:ext cx="728667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ДОХОД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4143380"/>
            <a:ext cx="364333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РАСХОД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/>
          <a:lstStyle/>
          <a:p>
            <a:pPr eaLnBrk="1" hangingPunct="1"/>
            <a:r>
              <a:rPr lang="ru-RU" dirty="0" smtClean="0"/>
              <a:t>Планирование расходов и доходов называется </a:t>
            </a:r>
          </a:p>
        </p:txBody>
      </p:sp>
      <p:sp>
        <p:nvSpPr>
          <p:cNvPr id="15364" name="WordArt 2"/>
          <p:cNvSpPr>
            <a:spLocks noChangeArrowheads="1" noChangeShapeType="1" noTextEdit="1"/>
          </p:cNvSpPr>
          <p:nvPr/>
        </p:nvSpPr>
        <p:spPr bwMode="auto">
          <a:xfrm>
            <a:off x="1428728" y="2857496"/>
            <a:ext cx="6429375" cy="2071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Бюджет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850" y="188913"/>
            <a:ext cx="8496300" cy="6553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11560" y="764704"/>
            <a:ext cx="78488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chemeClr val="tx1"/>
                </a:solidFill>
              </a:rPr>
              <a:t>Деньги</a:t>
            </a:r>
            <a:r>
              <a:rPr lang="ru-RU" sz="3200" dirty="0" smtClean="0">
                <a:solidFill>
                  <a:schemeClr val="tx1"/>
                </a:solidFill>
              </a:rPr>
              <a:t> - это товар, который можно обменять на другой товар или услугу.</a:t>
            </a:r>
            <a:endParaRPr lang="ru-RU" sz="3200" dirty="0"/>
          </a:p>
        </p:txBody>
      </p:sp>
      <p:pic>
        <p:nvPicPr>
          <p:cNvPr id="7" name="Picture 1" descr="C:\Users\Админ\Desktop\деньги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992" y="1988840"/>
            <a:ext cx="6778007" cy="465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</Template>
  <TotalTime>233</TotalTime>
  <Words>437</Words>
  <Application>Microsoft Office PowerPoint</Application>
  <PresentationFormat>Экран (4:3)</PresentationFormat>
  <Paragraphs>90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Презентация1</vt:lpstr>
      <vt:lpstr>Слайд 1</vt:lpstr>
      <vt:lpstr>Слайд 2</vt:lpstr>
      <vt:lpstr>Слайд 3</vt:lpstr>
      <vt:lpstr>Первые деньги на Земле</vt:lpstr>
      <vt:lpstr>Первые деньги в русском государстве </vt:lpstr>
      <vt:lpstr>Слайд 6</vt:lpstr>
      <vt:lpstr>Откуда берутся деньги?</vt:lpstr>
      <vt:lpstr>Планирование расходов и доходов называется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зав</cp:lastModifiedBy>
  <cp:revision>19</cp:revision>
  <dcterms:created xsi:type="dcterms:W3CDTF">2016-12-06T15:12:13Z</dcterms:created>
  <dcterms:modified xsi:type="dcterms:W3CDTF">2022-02-25T09:10:40Z</dcterms:modified>
</cp:coreProperties>
</file>