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5" r:id="rId3"/>
    <p:sldId id="286" r:id="rId4"/>
    <p:sldId id="287" r:id="rId5"/>
    <p:sldId id="290" r:id="rId6"/>
    <p:sldId id="291" r:id="rId7"/>
    <p:sldId id="292" r:id="rId8"/>
    <p:sldId id="257" r:id="rId9"/>
    <p:sldId id="258" r:id="rId10"/>
    <p:sldId id="284" r:id="rId11"/>
    <p:sldId id="261" r:id="rId12"/>
    <p:sldId id="271" r:id="rId13"/>
    <p:sldId id="267" r:id="rId14"/>
    <p:sldId id="270" r:id="rId15"/>
    <p:sldId id="272" r:id="rId16"/>
    <p:sldId id="283" r:id="rId17"/>
    <p:sldId id="273" r:id="rId18"/>
    <p:sldId id="277" r:id="rId19"/>
    <p:sldId id="278" r:id="rId20"/>
    <p:sldId id="288" r:id="rId21"/>
    <p:sldId id="280" r:id="rId22"/>
    <p:sldId id="282" r:id="rId23"/>
    <p:sldId id="293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8" autoAdjust="0"/>
    <p:restoredTop sz="86410" autoAdjust="0"/>
  </p:normalViewPr>
  <p:slideViewPr>
    <p:cSldViewPr>
      <p:cViewPr varScale="1">
        <p:scale>
          <a:sx n="101" d="100"/>
          <a:sy n="101" d="100"/>
        </p:scale>
        <p:origin x="-19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380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A2CC-C2CF-4E1D-B0A1-85D258CEDCB3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D7C1942-7CB7-4436-9132-BC3A39B79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A2CC-C2CF-4E1D-B0A1-85D258CEDCB3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1942-7CB7-4436-9132-BC3A39B79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A2CC-C2CF-4E1D-B0A1-85D258CEDCB3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1942-7CB7-4436-9132-BC3A39B79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A2CC-C2CF-4E1D-B0A1-85D258CEDCB3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D7C1942-7CB7-4436-9132-BC3A39B79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A2CC-C2CF-4E1D-B0A1-85D258CEDCB3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1942-7CB7-4436-9132-BC3A39B79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A2CC-C2CF-4E1D-B0A1-85D258CEDCB3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1942-7CB7-4436-9132-BC3A39B79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A2CC-C2CF-4E1D-B0A1-85D258CEDCB3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D7C1942-7CB7-4436-9132-BC3A39B79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A2CC-C2CF-4E1D-B0A1-85D258CEDCB3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1942-7CB7-4436-9132-BC3A39B79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A2CC-C2CF-4E1D-B0A1-85D258CEDCB3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1942-7CB7-4436-9132-BC3A39B79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A2CC-C2CF-4E1D-B0A1-85D258CEDCB3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1942-7CB7-4436-9132-BC3A39B790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A2CC-C2CF-4E1D-B0A1-85D258CEDCB3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1942-7CB7-4436-9132-BC3A39B79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A20A2CC-C2CF-4E1D-B0A1-85D258CEDCB3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D7C1942-7CB7-4436-9132-BC3A39B790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3861049"/>
            <a:ext cx="8458200" cy="1008111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tx1">
                    <a:lumMod val="95000"/>
                  </a:schemeClr>
                </a:solidFill>
              </a:rPr>
              <a:t>семейный бюджет</a:t>
            </a:r>
            <a:endParaRPr lang="ru-RU" sz="4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548680"/>
            <a:ext cx="7919888" cy="79208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Внеклассное занятие по финансовой грамотности в 1-4 классах</a:t>
            </a:r>
            <a:endParaRPr lang="ru-RU" sz="2800" b="1" dirty="0"/>
          </a:p>
        </p:txBody>
      </p:sp>
      <p:pic>
        <p:nvPicPr>
          <p:cNvPr id="4" name="Рисунок 3" descr="den_gi_iz_byudzhe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412776"/>
            <a:ext cx="3600400" cy="2304256"/>
          </a:xfrm>
          <a:prstGeom prst="rect">
            <a:avLst/>
          </a:prstGeom>
        </p:spPr>
      </p:pic>
      <p:pic>
        <p:nvPicPr>
          <p:cNvPr id="5" name="Рисунок 4" descr="IMG_20191010_0939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412776"/>
            <a:ext cx="3515882" cy="22768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1" y="4941168"/>
            <a:ext cx="7560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Обратитесь к словарю!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Что такое бюджет</a:t>
            </a:r>
            <a:r>
              <a:rPr lang="en-US" sz="4400" b="1" dirty="0" smtClean="0"/>
              <a:t>?</a:t>
            </a:r>
          </a:p>
          <a:p>
            <a:endParaRPr lang="en-US" sz="4400" b="1" dirty="0" smtClean="0"/>
          </a:p>
          <a:p>
            <a:r>
              <a:rPr lang="ru-RU" sz="4400" b="1" dirty="0" smtClean="0"/>
              <a:t>Что такое семейный бюджет</a:t>
            </a:r>
            <a:r>
              <a:rPr lang="en-US" sz="4400" b="1" dirty="0" smtClean="0"/>
              <a:t>?</a:t>
            </a:r>
            <a:endParaRPr lang="ru-RU" sz="4400" b="1" dirty="0"/>
          </a:p>
        </p:txBody>
      </p:sp>
    </p:spTree>
  </p:cSld>
  <p:clrMapOvr>
    <a:masterClrMapping/>
  </p:clrMapOvr>
  <p:transition>
    <p:sndAc>
      <p:stSnd>
        <p:snd r:embed="rId2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Семейный бюджет</a:t>
            </a:r>
            <a:endParaRPr lang="ru-RU" sz="4800" b="1" dirty="0"/>
          </a:p>
        </p:txBody>
      </p:sp>
      <p:sp>
        <p:nvSpPr>
          <p:cNvPr id="5" name="Стрелка вниз 4"/>
          <p:cNvSpPr/>
          <p:nvPr/>
        </p:nvSpPr>
        <p:spPr>
          <a:xfrm>
            <a:off x="5220072" y="4509120"/>
            <a:ext cx="936104" cy="17281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>
            <a:off x="3275856" y="4365104"/>
            <a:ext cx="864096" cy="16984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83568" y="4509120"/>
            <a:ext cx="2304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Доходы</a:t>
            </a:r>
          </a:p>
          <a:p>
            <a:pPr algn="ctr"/>
            <a:r>
              <a:rPr lang="ru-RU" sz="4000" b="1" dirty="0" smtClean="0"/>
              <a:t>семьи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156176" y="4581128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Расходы</a:t>
            </a:r>
          </a:p>
          <a:p>
            <a:pPr algn="ctr"/>
            <a:r>
              <a:rPr lang="ru-RU" sz="4000" b="1" dirty="0" smtClean="0"/>
              <a:t>семьи</a:t>
            </a:r>
            <a:endParaRPr lang="ru-RU" sz="4000" b="1" dirty="0"/>
          </a:p>
        </p:txBody>
      </p:sp>
      <p:pic>
        <p:nvPicPr>
          <p:cNvPr id="9" name="Рисунок 8" descr="224_nashi-koshelki---s-dengami-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556792"/>
            <a:ext cx="4320480" cy="25202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Доходы семьи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Текущие: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/>
              <a:t>Зарплата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/>
              <a:t>Пенсия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/>
              <a:t>Пособие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/>
              <a:t>Стипендия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/>
              <a:t>Прибыль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/>
              <a:t>Гонорар</a:t>
            </a:r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495800" cy="4525963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Незапланированные: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/>
              <a:t>Выигрыш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/>
              <a:t>Подарок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/>
              <a:t>Премия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</a:t>
            </a:r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200w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4437112"/>
            <a:ext cx="1584176" cy="19888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68288"/>
            <a:ext cx="8229600" cy="1398587"/>
          </a:xfrm>
        </p:spPr>
        <p:txBody>
          <a:bodyPr/>
          <a:lstStyle/>
          <a:p>
            <a:r>
              <a:rPr lang="ru-RU" b="1" dirty="0" smtClean="0"/>
              <a:t>Текущие расходы (общие):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1772816"/>
            <a:ext cx="1944216" cy="13464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Продукты питания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43808" y="2564904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16016" y="1916832"/>
            <a:ext cx="1656184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Лечение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339752" y="4869160"/>
            <a:ext cx="2016224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Обучение</a:t>
            </a:r>
            <a:endParaRPr lang="ru-RU" sz="2400" b="1" dirty="0"/>
          </a:p>
        </p:txBody>
      </p:sp>
      <p:pic>
        <p:nvPicPr>
          <p:cNvPr id="13" name="Рисунок 12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2564904"/>
            <a:ext cx="1368152" cy="1340768"/>
          </a:xfrm>
          <a:prstGeom prst="rect">
            <a:avLst/>
          </a:prstGeom>
        </p:spPr>
      </p:pic>
      <p:pic>
        <p:nvPicPr>
          <p:cNvPr id="14" name="Рисунок 13" descr="car-33866__48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8264" y="2492896"/>
            <a:ext cx="1800200" cy="1368152"/>
          </a:xfrm>
          <a:prstGeom prst="rect">
            <a:avLst/>
          </a:prstGeom>
        </p:spPr>
      </p:pic>
      <p:pic>
        <p:nvPicPr>
          <p:cNvPr id="15" name="Рисунок 14" descr="img_5710abcc478d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4437112"/>
            <a:ext cx="1296144" cy="1484784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6876256" y="4725144"/>
            <a:ext cx="1872208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Кредиты</a:t>
            </a:r>
            <a:r>
              <a:rPr lang="en-US" sz="2400" b="1" dirty="0" smtClean="0"/>
              <a:t>,</a:t>
            </a:r>
            <a:r>
              <a:rPr lang="ru-RU" sz="2400" b="1" dirty="0" smtClean="0"/>
              <a:t> долги</a:t>
            </a:r>
            <a:endParaRPr lang="ru-RU" sz="2400" b="1" dirty="0"/>
          </a:p>
        </p:txBody>
      </p:sp>
      <p:pic>
        <p:nvPicPr>
          <p:cNvPr id="12" name="Рисунок 11" descr="5iRXRkEx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4437112"/>
            <a:ext cx="1486417" cy="12687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Непредвиденные расходы: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3600" b="1" dirty="0" smtClean="0"/>
              <a:t>Ремонт </a:t>
            </a:r>
          </a:p>
          <a:p>
            <a:pPr>
              <a:buFont typeface="Wingdings" pitchFamily="2" charset="2"/>
              <a:buChar char="v"/>
            </a:pPr>
            <a:r>
              <a:rPr lang="ru-RU" sz="3600" b="1" dirty="0" smtClean="0"/>
              <a:t>Испорченная вещь </a:t>
            </a:r>
          </a:p>
          <a:p>
            <a:pPr>
              <a:buFont typeface="Wingdings" pitchFamily="2" charset="2"/>
              <a:buChar char="v"/>
            </a:pPr>
            <a:r>
              <a:rPr lang="ru-RU" sz="3600" b="1" dirty="0" smtClean="0"/>
              <a:t>Лечение</a:t>
            </a:r>
          </a:p>
          <a:p>
            <a:pPr>
              <a:buFont typeface="Wingdings" pitchFamily="2" charset="2"/>
              <a:buChar char="v"/>
            </a:pPr>
            <a:r>
              <a:rPr lang="ru-RU" sz="3600" b="1" dirty="0" smtClean="0"/>
              <a:t>Подарок</a:t>
            </a:r>
          </a:p>
          <a:p>
            <a:pPr>
              <a:buFont typeface="Wingdings" pitchFamily="2" charset="2"/>
              <a:buChar char="v"/>
            </a:pPr>
            <a:r>
              <a:rPr lang="ru-RU" sz="3600" b="1" dirty="0" smtClean="0"/>
              <a:t>Поездка</a:t>
            </a:r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4" name="Рисунок 3" descr="SbuO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00" y="2564904"/>
            <a:ext cx="1905000" cy="33337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Физкультминутка:</a:t>
            </a:r>
            <a:endParaRPr lang="ru-RU" b="1" dirty="0"/>
          </a:p>
        </p:txBody>
      </p:sp>
      <p:pic>
        <p:nvPicPr>
          <p:cNvPr id="4" name="Содержимое 3" descr="1465200074_122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52812" y="2150269"/>
            <a:ext cx="2390775" cy="333375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268760"/>
            <a:ext cx="26642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Доходы</a:t>
            </a:r>
          </a:p>
          <a:p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924944"/>
            <a:ext cx="252028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Доходы</a:t>
            </a:r>
          </a:p>
          <a:p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9" y="4725144"/>
            <a:ext cx="37444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 Доходы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24128" y="1412776"/>
            <a:ext cx="2880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Расходы</a:t>
            </a:r>
            <a:endParaRPr lang="ru-RU" sz="4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4783215"/>
            <a:ext cx="31683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Расходы</a:t>
            </a:r>
            <a:endParaRPr lang="ru-RU" sz="4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24128" y="3068960"/>
            <a:ext cx="29523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Расходы</a:t>
            </a:r>
            <a:endParaRPr lang="ru-RU" sz="4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51920" y="1196752"/>
            <a:ext cx="134644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/>
              <a:t>&gt;</a:t>
            </a:r>
            <a:endParaRPr lang="ru-RU" sz="6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51920" y="2996952"/>
            <a:ext cx="136815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=</a:t>
            </a:r>
            <a:endParaRPr lang="ru-RU" sz="60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51920" y="4797152"/>
            <a:ext cx="136815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/>
              <a:t>&lt;</a:t>
            </a:r>
            <a:endParaRPr lang="ru-RU" sz="6000" b="1" dirty="0"/>
          </a:p>
        </p:txBody>
      </p:sp>
    </p:spTree>
  </p:cSld>
  <p:clrMapOvr>
    <a:masterClrMapping/>
  </p:clrMapOvr>
  <p:transition spd="med"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Перерасход бюджета:</a:t>
            </a:r>
            <a:endParaRPr lang="ru-RU" b="1" dirty="0"/>
          </a:p>
        </p:txBody>
      </p:sp>
      <p:pic>
        <p:nvPicPr>
          <p:cNvPr id="4" name="Содержимое 3" descr="nCGXVEhXmasnTev5VtCd-watermar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5122" y="1554163"/>
            <a:ext cx="8046155" cy="452596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4528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«Деньги счёт любят!»</a:t>
            </a:r>
            <a:endParaRPr lang="ru-RU" sz="4800" b="1" dirty="0"/>
          </a:p>
        </p:txBody>
      </p:sp>
      <p:pic>
        <p:nvPicPr>
          <p:cNvPr id="4" name="Содержимое 3" descr="ui-5a4087df4ef153.61655141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556792"/>
            <a:ext cx="3672408" cy="3168352"/>
          </a:xfrm>
        </p:spPr>
      </p:pic>
      <p:pic>
        <p:nvPicPr>
          <p:cNvPr id="5" name="Рисунок 4" descr="5589300_5ba2e5046f87717bbfe3c27da96ee07b_80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3068960"/>
            <a:ext cx="3240360" cy="23427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5445224"/>
            <a:ext cx="5269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Планируем семейный бюджет!</a:t>
            </a:r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lide-8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67544" y="404664"/>
            <a:ext cx="8208963" cy="575945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554162"/>
            <a:ext cx="792088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    </a:t>
            </a:r>
          </a:p>
          <a:p>
            <a:pPr algn="ctr">
              <a:buNone/>
            </a:pPr>
            <a:r>
              <a:rPr lang="ru-RU" sz="4000" b="1" dirty="0" smtClean="0"/>
              <a:t>  Познакомить младших школьников с понятием «семейный бюджет» и основами его планирования в реальной жизни.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планировать бюджет: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4500" b="1" dirty="0" smtClean="0">
                <a:solidFill>
                  <a:schemeClr val="tx1"/>
                </a:solidFill>
              </a:rPr>
              <a:t>Обсуждать в семье самые важные расходы</a:t>
            </a:r>
            <a:r>
              <a:rPr lang="en-US" sz="4500" b="1" dirty="0" smtClean="0">
                <a:solidFill>
                  <a:schemeClr val="tx1"/>
                </a:solidFill>
              </a:rPr>
              <a:t>.</a:t>
            </a:r>
            <a:endParaRPr lang="ru-RU" sz="45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4500" b="1" dirty="0" smtClean="0">
                <a:solidFill>
                  <a:schemeClr val="tx1"/>
                </a:solidFill>
              </a:rPr>
              <a:t>Не делать необдуманных покупок!</a:t>
            </a:r>
          </a:p>
          <a:p>
            <a:pPr>
              <a:buFont typeface="Wingdings" pitchFamily="2" charset="2"/>
              <a:buChar char="v"/>
            </a:pPr>
            <a:r>
              <a:rPr lang="ru-RU" sz="4500" b="1" dirty="0" smtClean="0">
                <a:solidFill>
                  <a:schemeClr val="tx1"/>
                </a:solidFill>
              </a:rPr>
              <a:t>Завести копилку или конверт</a:t>
            </a:r>
            <a:r>
              <a:rPr lang="en-US" sz="4500" b="1" dirty="0" smtClean="0">
                <a:solidFill>
                  <a:schemeClr val="tx1"/>
                </a:solidFill>
              </a:rPr>
              <a:t>,</a:t>
            </a:r>
            <a:r>
              <a:rPr lang="ru-RU" sz="4500" b="1" dirty="0" smtClean="0">
                <a:solidFill>
                  <a:schemeClr val="tx1"/>
                </a:solidFill>
              </a:rPr>
              <a:t> счёт в банке (для родителей)</a:t>
            </a:r>
          </a:p>
          <a:p>
            <a:pPr>
              <a:buFont typeface="Wingdings" pitchFamily="2" charset="2"/>
              <a:buChar char="v"/>
            </a:pPr>
            <a:r>
              <a:rPr lang="ru-RU" sz="4500" b="1" dirty="0" smtClean="0">
                <a:solidFill>
                  <a:schemeClr val="tx1"/>
                </a:solidFill>
              </a:rPr>
              <a:t>Вести записи доходов и расходов</a:t>
            </a:r>
            <a:r>
              <a:rPr lang="en-US" sz="4500" b="1" dirty="0" smtClean="0">
                <a:solidFill>
                  <a:schemeClr val="tx1"/>
                </a:solidFill>
              </a:rPr>
              <a:t>.</a:t>
            </a:r>
            <a:endParaRPr lang="ru-RU" sz="45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4500" b="1" dirty="0" smtClean="0">
                <a:solidFill>
                  <a:schemeClr val="tx1"/>
                </a:solidFill>
              </a:rPr>
              <a:t>Оставлять часть денег на непредвиденные расходы</a:t>
            </a:r>
            <a:r>
              <a:rPr lang="en-US" sz="4500" b="1" dirty="0" smtClean="0">
                <a:solidFill>
                  <a:schemeClr val="tx1"/>
                </a:solidFill>
              </a:rPr>
              <a:t>.</a:t>
            </a:r>
            <a:endParaRPr lang="ru-RU" sz="45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4500" b="1" dirty="0" smtClean="0">
                <a:solidFill>
                  <a:schemeClr val="tx1"/>
                </a:solidFill>
              </a:rPr>
              <a:t>Не требовать у родителей: «Купи! Хочу!»</a:t>
            </a:r>
          </a:p>
          <a:p>
            <a:pPr>
              <a:buFont typeface="Wingdings" pitchFamily="2" charset="2"/>
              <a:buChar char="v"/>
            </a:pPr>
            <a:endParaRPr lang="ru-RU" sz="4500" dirty="0" smtClean="0"/>
          </a:p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Итоги занятия: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dirty="0" smtClean="0"/>
              <a:t>Что такое семейный бюджет</a:t>
            </a:r>
            <a:r>
              <a:rPr lang="en-US" sz="3200" b="1" dirty="0" smtClean="0"/>
              <a:t>?</a:t>
            </a:r>
            <a:endParaRPr lang="ru-RU" sz="3200" b="1" dirty="0" smtClean="0"/>
          </a:p>
          <a:p>
            <a:pPr>
              <a:buFont typeface="Wingdings" pitchFamily="2" charset="2"/>
              <a:buChar char="v"/>
            </a:pPr>
            <a:r>
              <a:rPr lang="ru-RU" sz="3200" b="1" dirty="0" smtClean="0"/>
              <a:t>Чему должны быть равны расходы</a:t>
            </a:r>
            <a:r>
              <a:rPr lang="en-US" sz="3200" b="1" dirty="0" smtClean="0"/>
              <a:t>?</a:t>
            </a:r>
            <a:endParaRPr lang="ru-RU" sz="3200" b="1" dirty="0" smtClean="0"/>
          </a:p>
          <a:p>
            <a:pPr>
              <a:buFont typeface="Wingdings" pitchFamily="2" charset="2"/>
              <a:buChar char="v"/>
            </a:pPr>
            <a:r>
              <a:rPr lang="ru-RU" sz="3200" b="1" dirty="0" smtClean="0"/>
              <a:t>Как не допустить перерасхода бюджета</a:t>
            </a:r>
            <a:r>
              <a:rPr lang="en-US" sz="3200" b="1" dirty="0" smtClean="0"/>
              <a:t>?</a:t>
            </a:r>
            <a:endParaRPr lang="ru-RU" sz="3200" b="1" dirty="0" smtClean="0"/>
          </a:p>
          <a:p>
            <a:pPr>
              <a:buFont typeface="Wingdings" pitchFamily="2" charset="2"/>
              <a:buChar char="v"/>
            </a:pPr>
            <a:r>
              <a:rPr lang="ru-RU" sz="3200" b="1" dirty="0" smtClean="0"/>
              <a:t>Как дети могут помочь родителям в планировании бюджета</a:t>
            </a:r>
            <a:r>
              <a:rPr lang="en-US" sz="3200" b="1" dirty="0" smtClean="0"/>
              <a:t>?</a:t>
            </a:r>
            <a:endParaRPr lang="ru-RU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Рефлексия: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435280" cy="45720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b="1" dirty="0" smtClean="0"/>
              <a:t>Что ты чувствовал (-а) в начале занятия</a:t>
            </a:r>
            <a:r>
              <a:rPr lang="en-US" b="1" dirty="0" smtClean="0"/>
              <a:t>?</a:t>
            </a:r>
            <a:endParaRPr lang="ru-RU" b="1" dirty="0" smtClean="0"/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Что ты чувствовал (-а) во время занятия</a:t>
            </a:r>
            <a:r>
              <a:rPr lang="en-US" b="1" dirty="0" smtClean="0"/>
              <a:t>?</a:t>
            </a:r>
            <a:endParaRPr lang="ru-RU" b="1" dirty="0" smtClean="0"/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Что ты чувствовал (-а) в конце занятия</a:t>
            </a:r>
            <a:r>
              <a:rPr lang="en-US" b="1" dirty="0" smtClean="0"/>
              <a:t>?</a:t>
            </a:r>
            <a:endParaRPr lang="ru-RU" b="1" dirty="0" smtClean="0"/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Что ты расскажешь о занятии родителям</a:t>
            </a:r>
            <a:r>
              <a:rPr lang="en-US" b="1" dirty="0" smtClean="0"/>
              <a:t>?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8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620688"/>
            <a:ext cx="3456384" cy="2664296"/>
          </a:xfrm>
          <a:prstGeom prst="rect">
            <a:avLst/>
          </a:prstGeom>
        </p:spPr>
      </p:pic>
      <p:pic>
        <p:nvPicPr>
          <p:cNvPr id="6" name="Рисунок 5" descr="IMG_20191010_0938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3789040"/>
            <a:ext cx="2915816" cy="2564904"/>
          </a:xfrm>
          <a:prstGeom prst="rect">
            <a:avLst/>
          </a:prstGeom>
        </p:spPr>
      </p:pic>
      <p:pic>
        <p:nvPicPr>
          <p:cNvPr id="7" name="Рисунок 6" descr="IMG_20191010_0938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620688"/>
            <a:ext cx="3131840" cy="2420888"/>
          </a:xfrm>
          <a:prstGeom prst="rect">
            <a:avLst/>
          </a:prstGeom>
        </p:spPr>
      </p:pic>
      <p:pic>
        <p:nvPicPr>
          <p:cNvPr id="5" name="Рисунок 4" descr="IMG_28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9792" y="2276872"/>
            <a:ext cx="3275856" cy="2996952"/>
          </a:xfrm>
          <a:prstGeom prst="rect">
            <a:avLst/>
          </a:prstGeom>
        </p:spPr>
      </p:pic>
      <p:pic>
        <p:nvPicPr>
          <p:cNvPr id="8" name="Рисунок 7" descr="IMG_20191010_0939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536" y="4149080"/>
            <a:ext cx="3131840" cy="234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9465" y="2708920"/>
            <a:ext cx="894507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внимание!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515672" cy="4525963"/>
          </a:xfrm>
        </p:spPr>
        <p:txBody>
          <a:bodyPr>
            <a:normAutofit fontScale="92500"/>
          </a:bodyPr>
          <a:lstStyle/>
          <a:p>
            <a:pPr lvl="0"/>
            <a:r>
              <a:rPr lang="ru-RU" sz="3600" b="1" dirty="0" smtClean="0"/>
              <a:t>Познакомить младших школьников с понятиями:  семейный бюджет</a:t>
            </a:r>
            <a:r>
              <a:rPr lang="en-US" sz="3600" b="1" dirty="0" smtClean="0"/>
              <a:t>,</a:t>
            </a:r>
            <a:r>
              <a:rPr lang="ru-RU" sz="3600" b="1" dirty="0" smtClean="0"/>
              <a:t> доходы</a:t>
            </a:r>
            <a:r>
              <a:rPr lang="en-US" sz="3600" b="1" dirty="0" smtClean="0"/>
              <a:t>,</a:t>
            </a:r>
            <a:r>
              <a:rPr lang="ru-RU" sz="3600" b="1" dirty="0" smtClean="0"/>
              <a:t> расходы</a:t>
            </a:r>
            <a:r>
              <a:rPr lang="en-US" sz="3600" b="1" dirty="0" smtClean="0"/>
              <a:t>,</a:t>
            </a:r>
            <a:r>
              <a:rPr lang="ru-RU" sz="3600" b="1" dirty="0" smtClean="0"/>
              <a:t> перерасход семейного бюджета.</a:t>
            </a:r>
          </a:p>
          <a:p>
            <a:pPr lvl="0"/>
            <a:r>
              <a:rPr lang="ru-RU" sz="3600" b="1" dirty="0" smtClean="0"/>
              <a:t>Сравнить доходы и расходы разных типов семей</a:t>
            </a:r>
            <a:r>
              <a:rPr lang="en-US" sz="3600" b="1" dirty="0" smtClean="0"/>
              <a:t>.</a:t>
            </a:r>
            <a:endParaRPr lang="ru-RU" sz="3600" b="1" dirty="0" smtClean="0"/>
          </a:p>
          <a:p>
            <a:r>
              <a:rPr lang="ru-RU" sz="3600" b="1" dirty="0" smtClean="0"/>
              <a:t>Разработать рекомендации по экономии семейного бюджета для конкретных семей</a:t>
            </a:r>
            <a:r>
              <a:rPr lang="en-US" sz="3600" b="1" dirty="0" smtClean="0"/>
              <a:t>.</a:t>
            </a:r>
            <a:endParaRPr lang="ru-RU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Планируемые результаты: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v"/>
            </a:pPr>
            <a:r>
              <a:rPr lang="ru-RU" b="1" dirty="0" smtClean="0"/>
              <a:t>Предметные: </a:t>
            </a:r>
          </a:p>
          <a:p>
            <a:pPr algn="just">
              <a:buNone/>
            </a:pPr>
            <a:r>
              <a:rPr lang="ru-RU" b="1" dirty="0" smtClean="0"/>
              <a:t>        </a:t>
            </a:r>
            <a:r>
              <a:rPr lang="ru-RU" dirty="0" smtClean="0"/>
              <a:t>Младшие школьники узнают</a:t>
            </a:r>
            <a:r>
              <a:rPr lang="en-US" dirty="0" smtClean="0"/>
              <a:t>,</a:t>
            </a:r>
            <a:r>
              <a:rPr lang="ru-RU" dirty="0" smtClean="0"/>
              <a:t> что такое бюджет; научатся различать понятия «доходы»</a:t>
            </a:r>
            <a:r>
              <a:rPr lang="en-US" dirty="0" smtClean="0"/>
              <a:t>,</a:t>
            </a:r>
            <a:r>
              <a:rPr lang="ru-RU" dirty="0" smtClean="0"/>
              <a:t> «расходы» и их виды; смогут определять наиболее важные статьи расходов конкретной семьи; научатся элементарным основам планирования семейного бюджета</a:t>
            </a:r>
            <a:r>
              <a:rPr lang="en-US" dirty="0" smtClean="0"/>
              <a:t>.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Планируемые результаты: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/>
              <a:t>Метапредметные</a:t>
            </a:r>
            <a:r>
              <a:rPr lang="ru-RU" b="1" dirty="0" smtClean="0"/>
              <a:t>: </a:t>
            </a:r>
          </a:p>
          <a:p>
            <a:pPr algn="just">
              <a:buNone/>
            </a:pPr>
            <a:r>
              <a:rPr lang="ru-RU" dirty="0" smtClean="0"/>
              <a:t> </a:t>
            </a:r>
            <a:r>
              <a:rPr lang="ru-RU" i="1" dirty="0" smtClean="0"/>
              <a:t>- </a:t>
            </a:r>
            <a:r>
              <a:rPr lang="ru-RU" i="1" dirty="0" smtClean="0">
                <a:solidFill>
                  <a:srgbClr val="FF0000"/>
                </a:solidFill>
              </a:rPr>
              <a:t>регулятивные</a:t>
            </a:r>
            <a:r>
              <a:rPr lang="ru-RU" i="1" dirty="0" smtClean="0"/>
              <a:t>: </a:t>
            </a:r>
            <a:r>
              <a:rPr lang="ru-RU" dirty="0" smtClean="0"/>
              <a:t>научатся формулировать учебную проблему</a:t>
            </a:r>
            <a:r>
              <a:rPr lang="en-US" dirty="0" smtClean="0"/>
              <a:t>,</a:t>
            </a:r>
            <a:r>
              <a:rPr lang="ru-RU" dirty="0" smtClean="0"/>
              <a:t> самостоятельно искать пути её решения; планировать свои действия в соответствии с учебной проблемой; контролировать и оценивать процесс и результаты деятельности; совершенствовать свои вычислительные навыки</a:t>
            </a:r>
            <a:r>
              <a:rPr lang="en-US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Планируемые результаты: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-</a:t>
            </a:r>
            <a:r>
              <a:rPr lang="ru-RU" i="1" dirty="0" smtClean="0">
                <a:solidFill>
                  <a:srgbClr val="FF0000"/>
                </a:solidFill>
              </a:rPr>
              <a:t>коммуникативные: </a:t>
            </a:r>
            <a:r>
              <a:rPr lang="ru-RU" dirty="0" smtClean="0"/>
              <a:t>формировать умение слушать одноклассников</a:t>
            </a:r>
            <a:r>
              <a:rPr lang="en-US" dirty="0" smtClean="0"/>
              <a:t>,</a:t>
            </a:r>
            <a:r>
              <a:rPr lang="ru-RU" dirty="0" smtClean="0"/>
              <a:t> договариваться и принимать совместные решения; оказывать взаимопомощь при работе в группе</a:t>
            </a:r>
            <a:r>
              <a:rPr lang="en-US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</a:t>
            </a:r>
            <a:r>
              <a:rPr lang="ru-RU" i="1" dirty="0" smtClean="0">
                <a:solidFill>
                  <a:srgbClr val="FF0000"/>
                </a:solidFill>
              </a:rPr>
              <a:t>познавательные: </a:t>
            </a:r>
            <a:r>
              <a:rPr lang="ru-RU" dirty="0" smtClean="0"/>
              <a:t>работать с разными источниками информации; ориентироваться в расчётах доходов и расходов семьи</a:t>
            </a:r>
            <a:r>
              <a:rPr lang="en-US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Планируемые результаты: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Личностные:</a:t>
            </a:r>
          </a:p>
          <a:p>
            <a:pPr>
              <a:buNone/>
            </a:pPr>
            <a:r>
              <a:rPr lang="ru-RU" dirty="0" smtClean="0"/>
              <a:t>       Младшие школьники научатся проявлять уважительное отношение к мнению других людей; высказывать свою точку зрения; проявлять интерес и активность  в выборе решения; проводить самооценку деятельности</a:t>
            </a:r>
            <a:r>
              <a:rPr lang="en-US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Деньги – мера  стоимости  товаров  и  услуг</a:t>
            </a:r>
            <a:endParaRPr lang="ru-RU" sz="2800" b="1" dirty="0"/>
          </a:p>
        </p:txBody>
      </p:sp>
      <p:pic>
        <p:nvPicPr>
          <p:cNvPr id="4" name="Содержимое 3" descr="s12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9806" y="1554163"/>
            <a:ext cx="6016788" cy="3747045"/>
          </a:xfrm>
        </p:spPr>
      </p:pic>
      <p:sp>
        <p:nvSpPr>
          <p:cNvPr id="5" name="Прямоугольник 4"/>
          <p:cNvSpPr/>
          <p:nvPr/>
        </p:nvSpPr>
        <p:spPr>
          <a:xfrm>
            <a:off x="971600" y="5445225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Деньги – это не цель</a:t>
            </a:r>
            <a:r>
              <a:rPr lang="en-US" sz="2800" b="1" dirty="0" smtClean="0"/>
              <a:t>,</a:t>
            </a:r>
            <a:r>
              <a:rPr lang="ru-RU" sz="2800" b="1" dirty="0" smtClean="0"/>
              <a:t> а средства для благополучной жизни людей</a:t>
            </a:r>
            <a:r>
              <a:rPr lang="en-US" sz="2800" b="1" dirty="0" smtClean="0"/>
              <a:t>.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22322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u="sng" dirty="0" smtClean="0">
                <a:solidFill>
                  <a:schemeClr val="tx1"/>
                </a:solidFill>
              </a:rPr>
              <a:t>Проблемный вопрос: </a:t>
            </a:r>
            <a:br>
              <a:rPr lang="ru-RU" b="1" i="1" u="sng" dirty="0" smtClean="0">
                <a:solidFill>
                  <a:schemeClr val="tx1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Как не допустить перерасхода семейного бюджета</a:t>
            </a:r>
            <a:r>
              <a:rPr lang="en-US" b="1" dirty="0" smtClean="0"/>
              <a:t>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</p:txBody>
      </p:sp>
      <p:pic>
        <p:nvPicPr>
          <p:cNvPr id="4" name="Рисунок 3" descr="que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3212976"/>
            <a:ext cx="2088232" cy="30243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820</TotalTime>
  <Words>458</Words>
  <Application>Microsoft Office PowerPoint</Application>
  <PresentationFormat>Экран (4:3)</PresentationFormat>
  <Paragraphs>95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семейный бюджет</vt:lpstr>
      <vt:lpstr>Цель :</vt:lpstr>
      <vt:lpstr>Задачи:</vt:lpstr>
      <vt:lpstr>Планируемые результаты:</vt:lpstr>
      <vt:lpstr>Планируемые результаты:</vt:lpstr>
      <vt:lpstr>Планируемые результаты:</vt:lpstr>
      <vt:lpstr>Планируемые результаты:</vt:lpstr>
      <vt:lpstr>Деньги – мера  стоимости  товаров  и  услуг</vt:lpstr>
      <vt:lpstr>Проблемный вопрос:   Как не допустить перерасхода семейного бюджета?</vt:lpstr>
      <vt:lpstr>Обратитесь к словарю!</vt:lpstr>
      <vt:lpstr>Семейный бюджет</vt:lpstr>
      <vt:lpstr>Доходы семьи</vt:lpstr>
      <vt:lpstr>Текущие расходы (общие):</vt:lpstr>
      <vt:lpstr>Непредвиденные расходы:</vt:lpstr>
      <vt:lpstr>Физкультминутка:</vt:lpstr>
      <vt:lpstr>Слайд 16</vt:lpstr>
      <vt:lpstr>Перерасход бюджета:</vt:lpstr>
      <vt:lpstr>«Деньги счёт любят!»</vt:lpstr>
      <vt:lpstr>Слайд 19</vt:lpstr>
      <vt:lpstr>Как планировать бюджет:</vt:lpstr>
      <vt:lpstr>Итоги занятия:</vt:lpstr>
      <vt:lpstr>Рефлексия:</vt:lpstr>
      <vt:lpstr>Слайд 23</vt:lpstr>
      <vt:lpstr>Слайд 24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Планирование семейного бюджета</dc:title>
  <dc:creator>Asus</dc:creator>
  <cp:lastModifiedBy>Gigabyte</cp:lastModifiedBy>
  <cp:revision>60</cp:revision>
  <dcterms:created xsi:type="dcterms:W3CDTF">2019-10-09T17:58:50Z</dcterms:created>
  <dcterms:modified xsi:type="dcterms:W3CDTF">2022-02-24T16:52:59Z</dcterms:modified>
</cp:coreProperties>
</file>